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70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C6AA6-C0BA-474A-B2CB-293C76E2F398}" type="datetimeFigureOut">
              <a:rPr lang="ru-RU" smtClean="0"/>
              <a:t>07.09.2017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167B2-0DE9-4E41-BE42-C1B8342282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9898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C6AA6-C0BA-474A-B2CB-293C76E2F398}" type="datetimeFigureOut">
              <a:rPr lang="ru-RU" smtClean="0"/>
              <a:t>07.09.2017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167B2-0DE9-4E41-BE42-C1B8342282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3994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C6AA6-C0BA-474A-B2CB-293C76E2F398}" type="datetimeFigureOut">
              <a:rPr lang="ru-RU" smtClean="0"/>
              <a:t>07.09.2017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167B2-0DE9-4E41-BE42-C1B8342282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4356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C6AA6-C0BA-474A-B2CB-293C76E2F398}" type="datetimeFigureOut">
              <a:rPr lang="ru-RU" smtClean="0"/>
              <a:t>07.09.2017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167B2-0DE9-4E41-BE42-C1B8342282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1301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C6AA6-C0BA-474A-B2CB-293C76E2F398}" type="datetimeFigureOut">
              <a:rPr lang="ru-RU" smtClean="0"/>
              <a:t>07.09.2017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167B2-0DE9-4E41-BE42-C1B8342282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5271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C6AA6-C0BA-474A-B2CB-293C76E2F398}" type="datetimeFigureOut">
              <a:rPr lang="ru-RU" smtClean="0"/>
              <a:t>07.09.2017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167B2-0DE9-4E41-BE42-C1B8342282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713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C6AA6-C0BA-474A-B2CB-293C76E2F398}" type="datetimeFigureOut">
              <a:rPr lang="ru-RU" smtClean="0"/>
              <a:t>07.09.2017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167B2-0DE9-4E41-BE42-C1B8342282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0116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C6AA6-C0BA-474A-B2CB-293C76E2F398}" type="datetimeFigureOut">
              <a:rPr lang="ru-RU" smtClean="0"/>
              <a:t>07.09.2017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167B2-0DE9-4E41-BE42-C1B8342282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111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C6AA6-C0BA-474A-B2CB-293C76E2F398}" type="datetimeFigureOut">
              <a:rPr lang="ru-RU" smtClean="0"/>
              <a:t>07.09.2017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167B2-0DE9-4E41-BE42-C1B8342282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684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C6AA6-C0BA-474A-B2CB-293C76E2F398}" type="datetimeFigureOut">
              <a:rPr lang="ru-RU" smtClean="0"/>
              <a:t>07.09.2017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167B2-0DE9-4E41-BE42-C1B8342282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262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C6AA6-C0BA-474A-B2CB-293C76E2F398}" type="datetimeFigureOut">
              <a:rPr lang="ru-RU" smtClean="0"/>
              <a:t>07.09.2017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167B2-0DE9-4E41-BE42-C1B8342282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6299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8C6AA6-C0BA-474A-B2CB-293C76E2F398}" type="datetimeFigureOut">
              <a:rPr lang="ru-RU" smtClean="0"/>
              <a:t>07.09.2017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167B2-0DE9-4E41-BE42-C1B8342282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988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95536" y="188640"/>
            <a:ext cx="8640960" cy="576064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/>
              <a:t>Математический диктант</a:t>
            </a:r>
            <a:endParaRPr lang="ru-RU" sz="2300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99592" y="800821"/>
            <a:ext cx="2664296" cy="504056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dirty="0" smtClean="0"/>
              <a:t>I </a:t>
            </a:r>
            <a:r>
              <a:rPr lang="ru-RU" sz="2300" dirty="0" smtClean="0"/>
              <a:t>вариант</a:t>
            </a:r>
            <a:endParaRPr lang="ru-RU" sz="23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335532" y="800821"/>
            <a:ext cx="2664296" cy="504056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dirty="0" smtClean="0"/>
              <a:t>II </a:t>
            </a:r>
            <a:r>
              <a:rPr lang="ru-RU" sz="2300" dirty="0" smtClean="0"/>
              <a:t>вариант</a:t>
            </a:r>
            <a:endParaRPr lang="ru-RU" sz="2300" dirty="0"/>
          </a:p>
        </p:txBody>
      </p:sp>
      <p:sp>
        <p:nvSpPr>
          <p:cNvPr id="10" name="TextBox 9"/>
          <p:cNvSpPr txBox="1"/>
          <p:nvPr/>
        </p:nvSpPr>
        <p:spPr>
          <a:xfrm>
            <a:off x="2425829" y="1304877"/>
            <a:ext cx="3872407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300" b="1" dirty="0" smtClean="0">
                <a:solidFill>
                  <a:schemeClr val="bg1"/>
                </a:solidFill>
              </a:rPr>
              <a:t>1.</a:t>
            </a:r>
            <a:r>
              <a:rPr lang="en-US" sz="2300" b="1" dirty="0" smtClean="0">
                <a:solidFill>
                  <a:schemeClr val="bg1"/>
                </a:solidFill>
              </a:rPr>
              <a:t> </a:t>
            </a:r>
            <a:r>
              <a:rPr lang="ru-RU" sz="2300" b="1" dirty="0" smtClean="0">
                <a:solidFill>
                  <a:schemeClr val="bg1"/>
                </a:solidFill>
              </a:rPr>
              <a:t>Перемножьте одночлены:</a:t>
            </a:r>
            <a:endParaRPr lang="ru-RU" sz="23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Скругленный прямоугольник 12"/>
              <p:cNvSpPr/>
              <p:nvPr/>
            </p:nvSpPr>
            <p:spPr>
              <a:xfrm>
                <a:off x="3014803" y="1751153"/>
                <a:ext cx="1347230" cy="504056"/>
              </a:xfrm>
              <a:prstGeom prst="roundRect">
                <a:avLst/>
              </a:prstGeom>
              <a:solidFill>
                <a:schemeClr val="bg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300" b="0" i="1" smtClean="0">
                          <a:latin typeface="Cambria Math"/>
                        </a:rPr>
                        <m:t>10,2</m:t>
                      </m:r>
                      <m:sSup>
                        <m:sSupPr>
                          <m:ctrlPr>
                            <a:rPr lang="en-US" sz="23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300" b="0" i="1" smtClean="0">
                              <a:latin typeface="Cambria Math"/>
                            </a:rPr>
                            <m:t>𝑝</m:t>
                          </m:r>
                        </m:e>
                        <m:sup>
                          <m:r>
                            <a:rPr lang="en-US" sz="23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sSup>
                        <m:sSupPr>
                          <m:ctrlPr>
                            <a:rPr lang="en-US" sz="23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300" b="0" i="1" smtClean="0">
                              <a:latin typeface="Cambria Math"/>
                            </a:rPr>
                            <m:t>𝑞</m:t>
                          </m:r>
                        </m:e>
                        <m:sup>
                          <m:r>
                            <a:rPr lang="en-US" sz="2300" b="0" i="1" smtClean="0">
                              <a:latin typeface="Cambria Math"/>
                            </a:rPr>
                            <m:t>12</m:t>
                          </m:r>
                        </m:sup>
                      </m:sSup>
                    </m:oMath>
                  </m:oMathPara>
                </a14:m>
                <a:endParaRPr lang="ru-RU" sz="2300" dirty="0"/>
              </a:p>
            </p:txBody>
          </p:sp>
        </mc:Choice>
        <mc:Fallback xmlns="">
          <p:sp>
            <p:nvSpPr>
              <p:cNvPr id="13" name="Скругленный прямоугольник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4803" y="1751153"/>
                <a:ext cx="1347230" cy="504056"/>
              </a:xfrm>
              <a:prstGeom prst="roundRect">
                <a:avLst/>
              </a:prstGeom>
              <a:blipFill rotWithShape="1">
                <a:blip r:embed="rId2"/>
                <a:stretch>
                  <a:fillRect l="-622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-128556" y="1728687"/>
                <a:ext cx="3157211" cy="4542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2300" b="1" dirty="0" smtClean="0">
                    <a:solidFill>
                      <a:schemeClr val="bg1"/>
                    </a:solidFill>
                  </a:rPr>
                  <a:t>а) </a:t>
                </a:r>
                <a14:m>
                  <m:oMath xmlns:m="http://schemas.openxmlformats.org/officeDocument/2006/math">
                    <m:r>
                      <a:rPr lang="ru-RU" sz="2300" b="1" i="1" smtClean="0">
                        <a:solidFill>
                          <a:schemeClr val="bg1"/>
                        </a:solidFill>
                        <a:latin typeface="Cambria Math"/>
                      </a:rPr>
                      <m:t>−</m:t>
                    </m:r>
                    <m:r>
                      <a:rPr lang="ru-RU" sz="2300" b="1" i="1" smtClean="0">
                        <a:solidFill>
                          <a:schemeClr val="bg1"/>
                        </a:solidFill>
                        <a:latin typeface="Cambria Math"/>
                      </a:rPr>
                      <m:t>𝟓</m:t>
                    </m:r>
                    <m:r>
                      <a:rPr lang="ru-RU" sz="2300" b="1" i="1" smtClean="0">
                        <a:solidFill>
                          <a:schemeClr val="bg1"/>
                        </a:solidFill>
                        <a:latin typeface="Cambria Math"/>
                      </a:rPr>
                      <m:t>,</m:t>
                    </m:r>
                    <m:r>
                      <a:rPr lang="ru-RU" sz="2300" b="1" i="1" smtClean="0">
                        <a:solidFill>
                          <a:schemeClr val="bg1"/>
                        </a:solidFill>
                        <a:latin typeface="Cambria Math"/>
                      </a:rPr>
                      <m:t>𝟏</m:t>
                    </m:r>
                    <m:sSup>
                      <m:sSupPr>
                        <m:ctrlPr>
                          <a:rPr lang="ru-RU" sz="23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𝒑</m:t>
                        </m:r>
                      </m:e>
                      <m:sup>
                        <m: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𝟑</m:t>
                        </m:r>
                      </m:sup>
                    </m:sSup>
                    <m:sSup>
                      <m:sSupPr>
                        <m:ctrlPr>
                          <a:rPr lang="ru-RU" sz="23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𝒒</m:t>
                        </m:r>
                      </m:e>
                      <m:sup>
                        <m: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𝟒</m:t>
                        </m:r>
                      </m:sup>
                    </m:sSup>
                    <m:r>
                      <a:rPr lang="ru-RU" sz="2300" b="1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∙</m:t>
                    </m:r>
                    <m:r>
                      <a:rPr lang="en-US" sz="2300" b="1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(−</m:t>
                    </m:r>
                    <m:r>
                      <a:rPr lang="en-US" sz="2300" b="1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𝟐</m:t>
                    </m:r>
                    <m:r>
                      <a:rPr lang="en-US" sz="2300" b="1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𝒑</m:t>
                    </m:r>
                    <m:sSup>
                      <m:sSupPr>
                        <m:ctrlP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𝒒</m:t>
                        </m:r>
                      </m:e>
                      <m:sup>
                        <m: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𝟖</m:t>
                        </m:r>
                      </m:sup>
                    </m:sSup>
                    <m:r>
                      <a:rPr lang="en-US" sz="2300" b="1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ru-RU" sz="23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28556" y="1728687"/>
                <a:ext cx="3157211" cy="454292"/>
              </a:xfrm>
              <a:prstGeom prst="rect">
                <a:avLst/>
              </a:prstGeom>
              <a:blipFill rotWithShape="1">
                <a:blip r:embed="rId3"/>
                <a:stretch>
                  <a:fillRect l="-2317" t="-6757" r="-1351" b="-3108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Скругленный прямоугольник 21"/>
              <p:cNvSpPr/>
              <p:nvPr/>
            </p:nvSpPr>
            <p:spPr>
              <a:xfrm>
                <a:off x="2231740" y="4583376"/>
                <a:ext cx="1616018" cy="488147"/>
              </a:xfrm>
              <a:prstGeom prst="roundRect">
                <a:avLst/>
              </a:prstGeom>
              <a:solidFill>
                <a:schemeClr val="bg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300" b="0" i="1" smtClean="0">
                          <a:latin typeface="Cambria Math"/>
                        </a:rPr>
                        <m:t>16</m:t>
                      </m:r>
                      <m:sSup>
                        <m:sSupPr>
                          <m:ctrlPr>
                            <a:rPr lang="en-US" sz="23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300" b="0" i="1" smtClean="0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US" sz="23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sSup>
                        <m:sSupPr>
                          <m:ctrlPr>
                            <a:rPr lang="en-US" sz="23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3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2300" b="0" i="1" smtClean="0">
                              <a:latin typeface="Cambria Math"/>
                            </a:rPr>
                            <m:t>12</m:t>
                          </m:r>
                        </m:sup>
                      </m:sSup>
                      <m:sSup>
                        <m:sSupPr>
                          <m:ctrlPr>
                            <a:rPr lang="en-US" sz="23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300" b="0" i="1" smtClean="0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US" sz="2300" b="0" i="1" smtClean="0">
                              <a:latin typeface="Cambria Math"/>
                            </a:rPr>
                            <m:t>8</m:t>
                          </m:r>
                        </m:sup>
                      </m:sSup>
                    </m:oMath>
                  </m:oMathPara>
                </a14:m>
                <a:endParaRPr lang="ru-RU" sz="2300" dirty="0"/>
              </a:p>
            </p:txBody>
          </p:sp>
        </mc:Choice>
        <mc:Fallback xmlns="">
          <p:sp>
            <p:nvSpPr>
              <p:cNvPr id="22" name="Скругленный прямоугольник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1740" y="4583376"/>
                <a:ext cx="1616018" cy="488147"/>
              </a:xfrm>
              <a:prstGeom prst="roundRect">
                <a:avLst/>
              </a:prstGeom>
              <a:blipFill rotWithShape="1">
                <a:blip r:embed="rId4"/>
                <a:stretch>
                  <a:fillRect b="-11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Скругленный прямоугольник 30"/>
              <p:cNvSpPr/>
              <p:nvPr/>
            </p:nvSpPr>
            <p:spPr>
              <a:xfrm>
                <a:off x="1938099" y="3495639"/>
                <a:ext cx="2091105" cy="585870"/>
              </a:xfrm>
              <a:prstGeom prst="roundRect">
                <a:avLst/>
              </a:prstGeom>
              <a:solidFill>
                <a:schemeClr val="bg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300" b="0" i="1" smtClean="0">
                          <a:latin typeface="Cambria Math"/>
                        </a:rPr>
                        <m:t>−0,0016</m:t>
                      </m:r>
                      <m:sSup>
                        <m:sSupPr>
                          <m:ctrlPr>
                            <a:rPr lang="en-US" sz="23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300" b="0" i="1" smtClean="0">
                              <a:latin typeface="Cambria Math"/>
                            </a:rPr>
                            <m:t>𝑐</m:t>
                          </m:r>
                        </m:e>
                        <m:sup>
                          <m:r>
                            <a:rPr lang="en-US" sz="2300" b="0" i="1" smtClean="0">
                              <a:latin typeface="Cambria Math"/>
                            </a:rPr>
                            <m:t>12</m:t>
                          </m:r>
                        </m:sup>
                      </m:sSup>
                      <m:sSup>
                        <m:sSupPr>
                          <m:ctrlPr>
                            <a:rPr lang="en-US" sz="23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300" b="0" i="1" smtClean="0">
                              <a:latin typeface="Cambria Math"/>
                            </a:rPr>
                            <m:t>𝑑</m:t>
                          </m:r>
                        </m:e>
                        <m:sup>
                          <m:r>
                            <a:rPr lang="en-US" sz="23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ru-RU" sz="2300" dirty="0"/>
              </a:p>
            </p:txBody>
          </p:sp>
        </mc:Choice>
        <mc:Fallback xmlns="">
          <p:sp>
            <p:nvSpPr>
              <p:cNvPr id="31" name="Скругленный прямоугольник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8099" y="3495639"/>
                <a:ext cx="2091105" cy="585870"/>
              </a:xfrm>
              <a:prstGeom prst="round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Скругленный прямоугольник 31"/>
              <p:cNvSpPr/>
              <p:nvPr/>
            </p:nvSpPr>
            <p:spPr>
              <a:xfrm>
                <a:off x="4407644" y="3463920"/>
                <a:ext cx="2260036" cy="708034"/>
              </a:xfrm>
              <a:prstGeom prst="roundRect">
                <a:avLst/>
              </a:prstGeom>
              <a:solidFill>
                <a:schemeClr val="bg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3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ru-RU" sz="23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3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300" b="0" i="1" smtClean="0">
                              <a:latin typeface="Cambria Math"/>
                            </a:rPr>
                            <m:t>32</m:t>
                          </m:r>
                        </m:den>
                      </m:f>
                      <m:sSup>
                        <m:sSupPr>
                          <m:ctrlPr>
                            <a:rPr lang="ru-RU" sz="23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300" b="0" i="1" smtClean="0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US" sz="23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  <m:sSup>
                        <m:sSupPr>
                          <m:ctrlPr>
                            <a:rPr lang="ru-RU" sz="23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300" b="0" i="1" smtClean="0"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US" sz="23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  <m:sSup>
                        <m:sSupPr>
                          <m:ctrlPr>
                            <a:rPr lang="ru-RU" sz="23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300" b="0" i="1" smtClean="0">
                              <a:latin typeface="Cambria Math"/>
                            </a:rPr>
                            <m:t>𝑐</m:t>
                          </m:r>
                        </m:e>
                        <m:sup>
                          <m:r>
                            <a:rPr lang="en-US" sz="23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ru-RU" sz="2300" dirty="0"/>
              </a:p>
            </p:txBody>
          </p:sp>
        </mc:Choice>
        <mc:Fallback xmlns="">
          <p:sp>
            <p:nvSpPr>
              <p:cNvPr id="32" name="Скругленный прямоугольник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7644" y="3463920"/>
                <a:ext cx="2260036" cy="708034"/>
              </a:xfrm>
              <a:prstGeom prst="round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Скругленный прямоугольник 35"/>
              <p:cNvSpPr/>
              <p:nvPr/>
            </p:nvSpPr>
            <p:spPr>
              <a:xfrm>
                <a:off x="2634717" y="5661248"/>
                <a:ext cx="1647836" cy="462555"/>
              </a:xfrm>
              <a:prstGeom prst="roundRect">
                <a:avLst/>
              </a:prstGeom>
              <a:solidFill>
                <a:schemeClr val="bg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300" b="0" i="1" smtClean="0">
                          <a:latin typeface="Cambria Math"/>
                        </a:rPr>
                        <m:t>−500</m:t>
                      </m:r>
                      <m:sSup>
                        <m:sSupPr>
                          <m:ctrlPr>
                            <a:rPr lang="en-US" sz="23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3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2300" b="0" i="1" smtClean="0">
                              <a:latin typeface="Cambria Math"/>
                            </a:rPr>
                            <m:t>9</m:t>
                          </m:r>
                        </m:sup>
                      </m:sSup>
                    </m:oMath>
                  </m:oMathPara>
                </a14:m>
                <a:endParaRPr lang="ru-RU" sz="2300" dirty="0"/>
              </a:p>
            </p:txBody>
          </p:sp>
        </mc:Choice>
        <mc:Fallback xmlns="">
          <p:sp>
            <p:nvSpPr>
              <p:cNvPr id="36" name="Скругленный прямоугольник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4717" y="5661248"/>
                <a:ext cx="1647836" cy="462555"/>
              </a:xfrm>
              <a:prstGeom prst="round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185094" y="1751153"/>
                <a:ext cx="2854820" cy="4542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2300" b="1" dirty="0" smtClean="0">
                    <a:solidFill>
                      <a:schemeClr val="bg1"/>
                    </a:solidFill>
                  </a:rPr>
                  <a:t>а) </a:t>
                </a:r>
                <a14:m>
                  <m:oMath xmlns:m="http://schemas.openxmlformats.org/officeDocument/2006/math">
                    <m:r>
                      <a:rPr lang="ru-RU" sz="2300" b="1" i="1" smtClean="0">
                        <a:solidFill>
                          <a:schemeClr val="bg1"/>
                        </a:solidFill>
                        <a:latin typeface="Cambria Math"/>
                      </a:rPr>
                      <m:t>−</m:t>
                    </m:r>
                    <m:r>
                      <a:rPr lang="en-US" sz="2300" b="1" i="1" smtClean="0">
                        <a:solidFill>
                          <a:schemeClr val="bg1"/>
                        </a:solidFill>
                        <a:latin typeface="Cambria Math"/>
                      </a:rPr>
                      <m:t>𝟕</m:t>
                    </m:r>
                    <m:r>
                      <a:rPr lang="en-US" sz="2300" b="1" i="1" smtClean="0">
                        <a:solidFill>
                          <a:schemeClr val="bg1"/>
                        </a:solidFill>
                        <a:latin typeface="Cambria Math"/>
                      </a:rPr>
                      <m:t>,</m:t>
                    </m:r>
                    <m:r>
                      <a:rPr lang="en-US" sz="2300" b="1" i="1" smtClean="0">
                        <a:solidFill>
                          <a:schemeClr val="bg1"/>
                        </a:solidFill>
                        <a:latin typeface="Cambria Math"/>
                      </a:rPr>
                      <m:t>𝟐</m:t>
                    </m:r>
                    <m:r>
                      <a:rPr lang="en-US" sz="2300" b="1" i="1" smtClean="0">
                        <a:solidFill>
                          <a:schemeClr val="bg1"/>
                        </a:solidFill>
                        <a:latin typeface="Cambria Math"/>
                      </a:rPr>
                      <m:t>𝒂𝒃</m:t>
                    </m:r>
                    <m:sSup>
                      <m:sSupPr>
                        <m:ctrlP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𝒄</m:t>
                        </m:r>
                      </m:e>
                      <m:sup>
                        <m: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2300" b="1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∙</m:t>
                    </m:r>
                    <m:r>
                      <a:rPr lang="en-US" sz="2300" b="1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𝟐</m:t>
                    </m:r>
                    <m:r>
                      <a:rPr lang="en-US" sz="2300" b="1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𝒂</m:t>
                    </m:r>
                    <m:sSup>
                      <m:sSupPr>
                        <m:ctrlP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𝒃</m:t>
                        </m:r>
                      </m:e>
                      <m:sup>
                        <m: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𝟑</m:t>
                        </m:r>
                      </m:sup>
                    </m:sSup>
                    <m:r>
                      <a:rPr lang="en-US" sz="2300" b="1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𝒄</m:t>
                    </m:r>
                  </m:oMath>
                </a14:m>
                <a:endParaRPr lang="ru-RU" sz="23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5094" y="1751153"/>
                <a:ext cx="2854820" cy="454292"/>
              </a:xfrm>
              <a:prstGeom prst="rect">
                <a:avLst/>
              </a:prstGeom>
              <a:blipFill rotWithShape="1">
                <a:blip r:embed="rId8"/>
                <a:stretch>
                  <a:fillRect l="-2778" t="-6667" b="-29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Скругленный прямоугольник 27"/>
              <p:cNvSpPr/>
              <p:nvPr/>
            </p:nvSpPr>
            <p:spPr>
              <a:xfrm>
                <a:off x="4464843" y="1772816"/>
                <a:ext cx="1778026" cy="482393"/>
              </a:xfrm>
              <a:prstGeom prst="roundRect">
                <a:avLst/>
              </a:prstGeom>
              <a:solidFill>
                <a:schemeClr val="bg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300" b="0" i="1" smtClean="0">
                          <a:latin typeface="Cambria Math"/>
                        </a:rPr>
                        <m:t>−14,4</m:t>
                      </m:r>
                      <m:sSup>
                        <m:sSupPr>
                          <m:ctrlPr>
                            <a:rPr lang="en-US" sz="23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300" b="0" i="1" smtClean="0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US" sz="23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23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300" b="0" i="1" smtClean="0"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US" sz="23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sSup>
                        <m:sSupPr>
                          <m:ctrlPr>
                            <a:rPr lang="en-US" sz="23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300" b="0" i="1" smtClean="0">
                              <a:latin typeface="Cambria Math"/>
                            </a:rPr>
                            <m:t>𝑐</m:t>
                          </m:r>
                        </m:e>
                        <m:sup>
                          <m:r>
                            <a:rPr lang="en-US" sz="23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ru-RU" sz="2300" dirty="0"/>
              </a:p>
            </p:txBody>
          </p:sp>
        </mc:Choice>
        <mc:Fallback xmlns="">
          <p:sp>
            <p:nvSpPr>
              <p:cNvPr id="28" name="Скругленный прямоугольник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4843" y="1772816"/>
                <a:ext cx="1778026" cy="482393"/>
              </a:xfrm>
              <a:prstGeom prst="roundRect">
                <a:avLst/>
              </a:prstGeom>
              <a:blipFill rotWithShape="1">
                <a:blip r:embed="rId9"/>
                <a:stretch>
                  <a:fillRect l="-33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-96369" y="3535691"/>
                <a:ext cx="2034468" cy="4542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300" b="1" dirty="0" smtClean="0">
                    <a:solidFill>
                      <a:schemeClr val="bg1"/>
                    </a:solidFill>
                  </a:rPr>
                  <a:t>a</a:t>
                </a:r>
                <a:r>
                  <a:rPr lang="ru-RU" sz="2300" b="1" dirty="0" smtClean="0">
                    <a:solidFill>
                      <a:schemeClr val="bg1"/>
                    </a:solidFill>
                  </a:rPr>
                  <a:t>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3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(−</m:t>
                        </m:r>
                        <m: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𝟎</m:t>
                        </m:r>
                        <m: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𝟐</m:t>
                        </m:r>
                        <m:sSup>
                          <m:sSupPr>
                            <m:ctrlPr>
                              <a:rPr lang="en-US" sz="2300" b="1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300" b="1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𝒄</m:t>
                            </m:r>
                          </m:e>
                          <m:sup>
                            <m:r>
                              <a:rPr lang="en-US" sz="2300" b="1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𝟑</m:t>
                            </m:r>
                          </m:sup>
                        </m:sSup>
                        <m: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𝒅</m:t>
                        </m:r>
                        <m: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𝟒</m:t>
                        </m:r>
                      </m:sup>
                    </m:sSup>
                  </m:oMath>
                </a14:m>
                <a:endParaRPr lang="ru-RU" sz="23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6369" y="3535691"/>
                <a:ext cx="2034468" cy="454292"/>
              </a:xfrm>
              <a:prstGeom prst="rect">
                <a:avLst/>
              </a:prstGeom>
              <a:blipFill rotWithShape="1">
                <a:blip r:embed="rId10"/>
                <a:stretch>
                  <a:fillRect l="-3593" t="-6667" b="-29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6232422" y="2363887"/>
                <a:ext cx="1712969" cy="4542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2300" b="1" dirty="0" smtClean="0">
                    <a:solidFill>
                      <a:schemeClr val="bg1"/>
                    </a:solidFill>
                  </a:rPr>
                  <a:t>б)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3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2300" b="1" i="1" smtClean="0">
                        <a:solidFill>
                          <a:schemeClr val="bg1"/>
                        </a:solidFill>
                        <a:latin typeface="Cambria Math"/>
                      </a:rPr>
                      <m:t>𝒚</m:t>
                    </m:r>
                    <m:r>
                      <a:rPr lang="en-US" sz="2300" b="1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∙(</m:t>
                    </m:r>
                    <m:r>
                      <a:rPr lang="en-US" sz="2300" b="1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𝒙𝒚</m:t>
                    </m:r>
                    <m:r>
                      <a:rPr lang="en-US" sz="2300" b="1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ru-RU" sz="23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2422" y="2363887"/>
                <a:ext cx="1712969" cy="454292"/>
              </a:xfrm>
              <a:prstGeom prst="rect">
                <a:avLst/>
              </a:prstGeom>
              <a:blipFill rotWithShape="1">
                <a:blip r:embed="rId11"/>
                <a:stretch>
                  <a:fillRect l="-4626" t="-6757" r="-3203" b="-3108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Скругленный прямоугольник 41"/>
              <p:cNvSpPr/>
              <p:nvPr/>
            </p:nvSpPr>
            <p:spPr>
              <a:xfrm>
                <a:off x="2983651" y="2407709"/>
                <a:ext cx="1347230" cy="504056"/>
              </a:xfrm>
              <a:prstGeom prst="roundRect">
                <a:avLst/>
              </a:prstGeom>
              <a:solidFill>
                <a:schemeClr val="bg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3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300" b="0" i="1" smtClean="0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US" sz="23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sSup>
                        <m:sSupPr>
                          <m:ctrlPr>
                            <a:rPr lang="ru-RU" sz="23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300" b="0" i="1" smtClean="0"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US" sz="23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ru-RU" sz="2300" dirty="0"/>
              </a:p>
            </p:txBody>
          </p:sp>
        </mc:Choice>
        <mc:Fallback xmlns="">
          <p:sp>
            <p:nvSpPr>
              <p:cNvPr id="42" name="Скругленный прямоугольник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3651" y="2407709"/>
                <a:ext cx="1347230" cy="504056"/>
              </a:xfrm>
              <a:prstGeom prst="round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Скругленный прямоугольник 42"/>
              <p:cNvSpPr/>
              <p:nvPr/>
            </p:nvSpPr>
            <p:spPr>
              <a:xfrm>
                <a:off x="4474797" y="2407709"/>
                <a:ext cx="1347230" cy="504056"/>
              </a:xfrm>
              <a:prstGeom prst="roundRect">
                <a:avLst/>
              </a:prstGeom>
              <a:solidFill>
                <a:schemeClr val="bg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3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3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23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sSup>
                        <m:sSupPr>
                          <m:ctrlPr>
                            <a:rPr lang="ru-RU" sz="23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300" b="0" i="1" smtClean="0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US" sz="23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ru-RU" sz="2300" dirty="0"/>
              </a:p>
            </p:txBody>
          </p:sp>
        </mc:Choice>
        <mc:Fallback xmlns="">
          <p:sp>
            <p:nvSpPr>
              <p:cNvPr id="43" name="Скругленный прямоугольник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4797" y="2407709"/>
                <a:ext cx="1347230" cy="504056"/>
              </a:xfrm>
              <a:prstGeom prst="round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/>
          <p:cNvSpPr txBox="1"/>
          <p:nvPr/>
        </p:nvSpPr>
        <p:spPr>
          <a:xfrm>
            <a:off x="2346350" y="2996952"/>
            <a:ext cx="3872407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300" b="1" dirty="0">
                <a:solidFill>
                  <a:schemeClr val="bg1"/>
                </a:solidFill>
              </a:rPr>
              <a:t>2</a:t>
            </a:r>
            <a:r>
              <a:rPr lang="ru-RU" sz="2300" b="1" dirty="0" smtClean="0">
                <a:solidFill>
                  <a:schemeClr val="bg1"/>
                </a:solidFill>
              </a:rPr>
              <a:t>.</a:t>
            </a:r>
            <a:r>
              <a:rPr lang="en-US" sz="2300" b="1" dirty="0" smtClean="0">
                <a:solidFill>
                  <a:schemeClr val="bg1"/>
                </a:solidFill>
              </a:rPr>
              <a:t> </a:t>
            </a:r>
            <a:r>
              <a:rPr lang="ru-RU" sz="2300" b="1" dirty="0" smtClean="0">
                <a:solidFill>
                  <a:schemeClr val="bg1"/>
                </a:solidFill>
              </a:rPr>
              <a:t>Перемножьте одночлены:</a:t>
            </a:r>
            <a:endParaRPr lang="ru-RU" sz="23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79399" y="2463404"/>
                <a:ext cx="1812356" cy="4542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2300" b="1" dirty="0" smtClean="0">
                    <a:solidFill>
                      <a:schemeClr val="bg1"/>
                    </a:solidFill>
                  </a:rPr>
                  <a:t>б) </a:t>
                </a:r>
                <a14:m>
                  <m:oMath xmlns:m="http://schemas.openxmlformats.org/officeDocument/2006/math">
                    <m:r>
                      <a:rPr lang="en-US" sz="2300" b="1" i="1" smtClean="0">
                        <a:solidFill>
                          <a:schemeClr val="bg1"/>
                        </a:solidFill>
                        <a:latin typeface="Cambria Math"/>
                      </a:rPr>
                      <m:t>𝒂𝒃</m:t>
                    </m:r>
                    <m:r>
                      <a:rPr lang="en-US" sz="2300" b="1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∙(</m:t>
                    </m:r>
                    <m:sSup>
                      <m:sSupPr>
                        <m:ctrlP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𝒂</m:t>
                        </m:r>
                      </m:e>
                      <m:sup>
                        <m: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𝟐</m:t>
                        </m:r>
                      </m:sup>
                    </m:sSup>
                    <m:r>
                      <a:rPr lang="en-US" sz="2300" b="1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𝒃</m:t>
                    </m:r>
                    <m:r>
                      <a:rPr lang="en-US" sz="2300" b="1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ru-RU" sz="23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99" y="2463404"/>
                <a:ext cx="1812356" cy="454292"/>
              </a:xfrm>
              <a:prstGeom prst="rect">
                <a:avLst/>
              </a:prstGeom>
              <a:blipFill rotWithShape="1">
                <a:blip r:embed="rId14"/>
                <a:stretch>
                  <a:fillRect l="-4377" t="-6667" r="-2694" b="-29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6795902" y="3517021"/>
                <a:ext cx="1899879" cy="6018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300" b="1" dirty="0" smtClean="0">
                    <a:solidFill>
                      <a:schemeClr val="bg1"/>
                    </a:solidFill>
                  </a:rPr>
                  <a:t>a</a:t>
                </a:r>
                <a:r>
                  <a:rPr lang="ru-RU" sz="2300" b="1" dirty="0" smtClean="0">
                    <a:solidFill>
                      <a:schemeClr val="bg1"/>
                    </a:solidFill>
                  </a:rPr>
                  <a:t>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3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(−</m:t>
                        </m:r>
                        <m:f>
                          <m:fPr>
                            <m:ctrlPr>
                              <a:rPr lang="en-US" sz="2300" b="1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300" b="1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300" b="1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𝟐</m:t>
                            </m:r>
                          </m:den>
                        </m:f>
                        <m: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𝒂𝒃𝒄</m:t>
                        </m:r>
                        <m: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𝟓</m:t>
                        </m:r>
                      </m:sup>
                    </m:sSup>
                  </m:oMath>
                </a14:m>
                <a:endParaRPr lang="ru-RU" sz="23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5902" y="3517021"/>
                <a:ext cx="1899879" cy="601831"/>
              </a:xfrm>
              <a:prstGeom prst="rect">
                <a:avLst/>
              </a:prstGeom>
              <a:blipFill rotWithShape="1">
                <a:blip r:embed="rId15"/>
                <a:stretch>
                  <a:fillRect l="-2572" b="-1010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28600" y="4552330"/>
                <a:ext cx="2090508" cy="5323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2300" b="1" dirty="0" smtClean="0">
                    <a:solidFill>
                      <a:schemeClr val="bg1"/>
                    </a:solidFill>
                  </a:rPr>
                  <a:t>б)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3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ru-RU" sz="2300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(−</m:t>
                        </m:r>
                        <m:r>
                          <a:rPr lang="ru-RU" sz="2300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𝟐</m:t>
                        </m:r>
                        <m:r>
                          <a:rPr lang="en-US" sz="2300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𝒂</m:t>
                        </m:r>
                        <m:sSup>
                          <m:sSupPr>
                            <m:ctrlPr>
                              <a:rPr lang="en-US" sz="2300" b="1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300" b="1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300" b="1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𝟑</m:t>
                            </m:r>
                          </m:sup>
                        </m:sSup>
                        <m:sSup>
                          <m:sSupPr>
                            <m:ctrlPr>
                              <a:rPr lang="en-US" sz="2300" b="1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300" b="1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𝒚</m:t>
                            </m:r>
                          </m:e>
                          <m:sup>
                            <m:r>
                              <a:rPr lang="en-US" sz="2300" b="1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sz="2300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ru-RU" sz="2300" b="1" dirty="0">
                            <a:solidFill>
                              <a:schemeClr val="bg1"/>
                            </a:solidFill>
                          </a:rPr>
                          <m:t> </m:t>
                        </m:r>
                      </m:e>
                      <m:sup>
                        <m: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𝟒</m:t>
                        </m:r>
                      </m:sup>
                    </m:sSup>
                  </m:oMath>
                </a14:m>
                <a:endParaRPr lang="ru-RU" sz="23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00" y="4552330"/>
                <a:ext cx="2090508" cy="532325"/>
              </a:xfrm>
              <a:prstGeom prst="rect">
                <a:avLst/>
              </a:prstGeom>
              <a:blipFill rotWithShape="1">
                <a:blip r:embed="rId16"/>
                <a:stretch>
                  <a:fillRect l="-4082" b="-2528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6795902" y="4547407"/>
                <a:ext cx="1633203" cy="4881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2300" b="1" dirty="0" smtClean="0">
                    <a:solidFill>
                      <a:schemeClr val="bg1"/>
                    </a:solidFill>
                  </a:rPr>
                  <a:t>б)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3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ru-RU" sz="2300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𝟓</m:t>
                        </m:r>
                        <m:r>
                          <a:rPr lang="en-US" sz="2300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𝒂</m:t>
                        </m:r>
                        <m: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𝒙</m:t>
                        </m:r>
                        <m:r>
                          <a:rPr lang="en-US" sz="2300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ru-RU" sz="2300" b="1" dirty="0">
                            <a:solidFill>
                              <a:schemeClr val="bg1"/>
                            </a:solidFill>
                          </a:rPr>
                          <m:t> </m:t>
                        </m:r>
                      </m:e>
                      <m:sup>
                        <m: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endParaRPr lang="ru-RU" sz="23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5902" y="4547407"/>
                <a:ext cx="1633203" cy="488147"/>
              </a:xfrm>
              <a:prstGeom prst="rect">
                <a:avLst/>
              </a:prstGeom>
              <a:blipFill rotWithShape="1">
                <a:blip r:embed="rId17"/>
                <a:stretch>
                  <a:fillRect l="-5224" b="-27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Скругленный прямоугольник 48"/>
              <p:cNvSpPr/>
              <p:nvPr/>
            </p:nvSpPr>
            <p:spPr>
              <a:xfrm>
                <a:off x="4939972" y="4547408"/>
                <a:ext cx="1616018" cy="488147"/>
              </a:xfrm>
              <a:prstGeom prst="roundRect">
                <a:avLst/>
              </a:prstGeom>
              <a:solidFill>
                <a:schemeClr val="bg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300" b="0" i="1" smtClean="0">
                          <a:latin typeface="Cambria Math"/>
                        </a:rPr>
                        <m:t>−125</m:t>
                      </m:r>
                      <m:sSup>
                        <m:sSupPr>
                          <m:ctrlPr>
                            <a:rPr lang="en-US" sz="23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300" b="0" i="1" smtClean="0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US" sz="23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sSup>
                        <m:sSupPr>
                          <m:ctrlPr>
                            <a:rPr lang="en-US" sz="23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3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23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ru-RU" sz="2300" dirty="0"/>
              </a:p>
            </p:txBody>
          </p:sp>
        </mc:Choice>
        <mc:Fallback xmlns="">
          <p:sp>
            <p:nvSpPr>
              <p:cNvPr id="49" name="Скругленный прямоугольник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9972" y="4547408"/>
                <a:ext cx="1616018" cy="488147"/>
              </a:xfrm>
              <a:prstGeom prst="round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TextBox 49"/>
          <p:cNvSpPr txBox="1"/>
          <p:nvPr/>
        </p:nvSpPr>
        <p:spPr>
          <a:xfrm>
            <a:off x="2654871" y="5075754"/>
            <a:ext cx="3414333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300" b="1" dirty="0" smtClean="0">
                <a:solidFill>
                  <a:schemeClr val="bg1"/>
                </a:solidFill>
              </a:rPr>
              <a:t>3</a:t>
            </a:r>
            <a:r>
              <a:rPr lang="ru-RU" sz="2300" b="1" dirty="0" smtClean="0">
                <a:solidFill>
                  <a:schemeClr val="bg1"/>
                </a:solidFill>
              </a:rPr>
              <a:t>.</a:t>
            </a:r>
            <a:r>
              <a:rPr lang="en-US" sz="2300" b="1" dirty="0" smtClean="0">
                <a:solidFill>
                  <a:schemeClr val="bg1"/>
                </a:solidFill>
              </a:rPr>
              <a:t> </a:t>
            </a:r>
            <a:r>
              <a:rPr lang="ru-RU" sz="2300" b="1" dirty="0" smtClean="0">
                <a:solidFill>
                  <a:schemeClr val="bg1"/>
                </a:solidFill>
              </a:rPr>
              <a:t>Упростите выражение:</a:t>
            </a:r>
            <a:endParaRPr lang="ru-RU" sz="23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28600" y="5654983"/>
                <a:ext cx="2317750" cy="4542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300" b="1" dirty="0" smtClean="0">
                    <a:solidFill>
                      <a:schemeClr val="bg1"/>
                    </a:solidFill>
                  </a:rPr>
                  <a:t>a</a:t>
                </a:r>
                <a:r>
                  <a:rPr lang="ru-RU" sz="2300" b="1" dirty="0" smtClean="0">
                    <a:solidFill>
                      <a:schemeClr val="bg1"/>
                    </a:solidFill>
                  </a:rPr>
                  <a:t>)</a:t>
                </a:r>
                <a:r>
                  <a:rPr lang="en-US" sz="2300" b="1" dirty="0" smtClean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300" b="1" i="1" smtClean="0">
                        <a:solidFill>
                          <a:schemeClr val="bg1"/>
                        </a:solidFill>
                        <a:latin typeface="Cambria Math"/>
                      </a:rPr>
                      <m:t>−</m:t>
                    </m:r>
                    <m:r>
                      <a:rPr lang="en-US" sz="2300" b="1" i="1" smtClean="0">
                        <a:solidFill>
                          <a:schemeClr val="bg1"/>
                        </a:solidFill>
                        <a:latin typeface="Cambria Math"/>
                      </a:rPr>
                      <m:t>𝟒</m:t>
                    </m:r>
                    <m:sSup>
                      <m:sSupPr>
                        <m:ctrlP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𝟑</m:t>
                        </m:r>
                        <m: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 </m:t>
                        </m:r>
                      </m:sup>
                    </m:sSup>
                    <m:r>
                      <a:rPr lang="en-US" sz="2300" b="1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∙</m:t>
                    </m:r>
                    <m:sSup>
                      <m:sSupPr>
                        <m:ctrlP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𝟓</m:t>
                        </m:r>
                        <m:sSup>
                          <m:sSupPr>
                            <m:ctrlPr>
                              <a:rPr lang="en-US" sz="2300" b="1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300" b="1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300" b="1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)</m:t>
                        </m:r>
                      </m:e>
                      <m:sup>
                        <m: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𝟑</m:t>
                        </m:r>
                      </m:sup>
                    </m:sSup>
                  </m:oMath>
                </a14:m>
                <a:endParaRPr lang="ru-RU" sz="23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00" y="5654983"/>
                <a:ext cx="2317750" cy="454292"/>
              </a:xfrm>
              <a:prstGeom prst="rect">
                <a:avLst/>
              </a:prstGeom>
              <a:blipFill rotWithShape="1">
                <a:blip r:embed="rId19"/>
                <a:stretch>
                  <a:fillRect l="-3421" t="-6757" b="-3108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6454220" y="5661248"/>
                <a:ext cx="2076273" cy="4766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300" b="1" dirty="0" smtClean="0">
                    <a:solidFill>
                      <a:schemeClr val="bg1"/>
                    </a:solidFill>
                  </a:rPr>
                  <a:t>a</a:t>
                </a:r>
                <a:r>
                  <a:rPr lang="ru-RU" sz="2300" b="1" dirty="0" smtClean="0">
                    <a:solidFill>
                      <a:schemeClr val="bg1"/>
                    </a:solidFill>
                  </a:rPr>
                  <a:t>)</a:t>
                </a:r>
                <a:r>
                  <a:rPr lang="en-US" sz="2300" b="1" dirty="0" smtClean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300" b="1" i="0" smtClean="0">
                        <a:solidFill>
                          <a:schemeClr val="bg1"/>
                        </a:solidFill>
                        <a:latin typeface="Cambria Math"/>
                      </a:rPr>
                      <m:t>(</m:t>
                    </m:r>
                    <m:r>
                      <a:rPr lang="en-US" sz="2300" b="1" i="1" smtClean="0">
                        <a:solidFill>
                          <a:schemeClr val="bg1"/>
                        </a:solidFill>
                        <a:latin typeface="Cambria Math"/>
                      </a:rPr>
                      <m:t>−</m:t>
                    </m:r>
                    <m:r>
                      <a:rPr lang="en-US" sz="2300" b="1" i="1" smtClean="0">
                        <a:solidFill>
                          <a:schemeClr val="bg1"/>
                        </a:solidFill>
                        <a:latin typeface="Cambria Math"/>
                      </a:rPr>
                      <m:t>𝟒</m:t>
                    </m:r>
                    <m:sSup>
                      <m:sSupPr>
                        <m:ctrlP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𝒚</m:t>
                        </m:r>
                        <m: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𝟐</m:t>
                        </m:r>
                        <m: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 </m:t>
                        </m:r>
                      </m:sup>
                    </m:sSup>
                    <m:r>
                      <a:rPr lang="en-US" sz="2300" b="1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∙</m:t>
                    </m:r>
                    <m:sSup>
                      <m:sSupPr>
                        <m:ctrlP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𝒚</m:t>
                        </m:r>
                      </m:e>
                      <m:sup>
                        <m:r>
                          <a:rPr lang="en-US" sz="2300" b="1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𝟓</m:t>
                        </m:r>
                      </m:sup>
                    </m:sSup>
                  </m:oMath>
                </a14:m>
                <a:endParaRPr lang="ru-RU" sz="23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4220" y="5661248"/>
                <a:ext cx="2076273" cy="476605"/>
              </a:xfrm>
              <a:prstGeom prst="rect">
                <a:avLst/>
              </a:prstGeom>
              <a:blipFill rotWithShape="1">
                <a:blip r:embed="rId20"/>
                <a:stretch>
                  <a:fillRect l="-2647" t="-6410" b="-243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Скругленный прямоугольник 52"/>
              <p:cNvSpPr/>
              <p:nvPr/>
            </p:nvSpPr>
            <p:spPr>
              <a:xfrm>
                <a:off x="4537258" y="5654983"/>
                <a:ext cx="1647836" cy="462555"/>
              </a:xfrm>
              <a:prstGeom prst="roundRect">
                <a:avLst/>
              </a:prstGeom>
              <a:solidFill>
                <a:schemeClr val="bg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300" b="0" i="1" smtClean="0">
                          <a:latin typeface="Cambria Math"/>
                        </a:rPr>
                        <m:t>16</m:t>
                      </m:r>
                      <m:sSup>
                        <m:sSupPr>
                          <m:ctrlPr>
                            <a:rPr lang="en-US" sz="23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300" b="0" i="1" smtClean="0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US" sz="2300" b="0" i="1" smtClean="0">
                              <a:latin typeface="Cambria Math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lang="ru-RU" sz="2300" dirty="0"/>
              </a:p>
            </p:txBody>
          </p:sp>
        </mc:Choice>
        <mc:Fallback xmlns="">
          <p:sp>
            <p:nvSpPr>
              <p:cNvPr id="53" name="Скругленный прямоугольник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7258" y="5654983"/>
                <a:ext cx="1647836" cy="462555"/>
              </a:xfrm>
              <a:prstGeom prst="roundRect">
                <a:avLst/>
              </a:prstGeom>
              <a:blipFill rotWithShape="1">
                <a:blip r:embed="rId21"/>
                <a:stretch>
                  <a:fillRect b="-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6892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 animBg="1"/>
      <p:bldP spid="15" grpId="0"/>
      <p:bldP spid="22" grpId="0" animBg="1"/>
      <p:bldP spid="31" grpId="0" animBg="1"/>
      <p:bldP spid="32" grpId="0" animBg="1"/>
      <p:bldP spid="36" grpId="0" animBg="1"/>
      <p:bldP spid="26" grpId="0"/>
      <p:bldP spid="28" grpId="0" animBg="1"/>
      <p:bldP spid="40" grpId="0"/>
      <p:bldP spid="41" grpId="0"/>
      <p:bldP spid="42" grpId="0" animBg="1"/>
      <p:bldP spid="43" grpId="0" animBg="1"/>
      <p:bldP spid="44" grpId="0"/>
      <p:bldP spid="45" grpId="0"/>
      <p:bldP spid="46" grpId="0"/>
      <p:bldP spid="47" grpId="0"/>
      <p:bldP spid="48" grpId="0"/>
      <p:bldP spid="49" grpId="0" animBg="1"/>
      <p:bldP spid="50" grpId="0"/>
      <p:bldP spid="51" grpId="0"/>
      <p:bldP spid="52" grpId="0"/>
      <p:bldP spid="53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FFFF00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</TotalTime>
  <Words>294</Words>
  <Application>Microsoft Office PowerPoint</Application>
  <PresentationFormat>Экран (4:3)</PresentationFormat>
  <Paragraphs>26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Математический диктант</dc:title>
  <dc:creator>HP</dc:creator>
  <cp:lastModifiedBy>Windows User</cp:lastModifiedBy>
  <cp:revision>19</cp:revision>
  <dcterms:created xsi:type="dcterms:W3CDTF">2015-11-27T11:39:46Z</dcterms:created>
  <dcterms:modified xsi:type="dcterms:W3CDTF">2017-09-07T15:26:29Z</dcterms:modified>
</cp:coreProperties>
</file>